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86" r:id="rId3"/>
    <p:sldId id="257" r:id="rId4"/>
    <p:sldId id="258" r:id="rId5"/>
    <p:sldId id="259" r:id="rId6"/>
    <p:sldId id="260" r:id="rId7"/>
    <p:sldId id="262" r:id="rId8"/>
    <p:sldId id="291" r:id="rId9"/>
    <p:sldId id="263" r:id="rId10"/>
    <p:sldId id="289" r:id="rId11"/>
    <p:sldId id="292" r:id="rId12"/>
    <p:sldId id="264" r:id="rId13"/>
    <p:sldId id="266" r:id="rId14"/>
    <p:sldId id="269" r:id="rId15"/>
    <p:sldId id="285" r:id="rId16"/>
    <p:sldId id="272" r:id="rId17"/>
    <p:sldId id="271" r:id="rId18"/>
    <p:sldId id="290" r:id="rId19"/>
    <p:sldId id="275" r:id="rId20"/>
    <p:sldId id="276" r:id="rId21"/>
    <p:sldId id="287" r:id="rId22"/>
    <p:sldId id="277" r:id="rId23"/>
    <p:sldId id="288" r:id="rId24"/>
    <p:sldId id="280" r:id="rId25"/>
    <p:sldId id="282" r:id="rId26"/>
    <p:sldId id="283" r:id="rId27"/>
    <p:sldId id="284" r:id="rId28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58A81-D5BF-49E8-9E83-65CC61E117B0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BCA5D-D7EC-47B6-B101-661F277E8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135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BCA5D-D7EC-47B6-B101-661F277E89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6919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BCA5D-D7EC-47B6-B101-661F277E890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403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BCA5D-D7EC-47B6-B101-661F277E890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6701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0FC3F4-927D-423B-90FC-FE3229709D40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773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590BECC-18F5-4C28-B4F5-BCF99D53AA6B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13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9484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8F4E097-80EA-487E-AE95-77011AE7737F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14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4815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BCA5D-D7EC-47B6-B101-661F277E890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6548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101C51-FB9C-4136-A3E6-222E32FADAFD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16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7418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3C4EAB7-5D9D-475A-A659-0231F330D92D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17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8091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BCA5D-D7EC-47B6-B101-661F277E890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92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9CE797-E5FA-466E-8C56-009B6CB88626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19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472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BCA5D-D7EC-47B6-B101-661F277E89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260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3E814A-3155-4CF7-8ABF-61595E853343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20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2705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BCA5D-D7EC-47B6-B101-661F277E890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568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E0548C5-68F3-4D3A-BB75-A19682931B3E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22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3014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BCA5D-D7EC-47B6-B101-661F277E890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0159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01E1802-8138-43DB-9352-EBE843063A48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24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3437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9D7E961-1664-4DAE-BE4F-7EC07739E727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25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6719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BCA5D-D7EC-47B6-B101-661F277E890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644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BCA5D-D7EC-47B6-B101-661F277E890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614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D9D87E-416F-44B8-9C86-1F05AF7058C1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367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F13912-5085-45B5-AFF5-73D231B73495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863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450162-A738-48D2-9051-91F0F55BFDC5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194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A4D12E-2623-4623-A6DA-64FE3B681C9C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321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D90025-F47E-478D-94DC-B645DCC9D2DA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200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BCA5D-D7EC-47B6-B101-661F277E890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021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D7A0C90-CF67-4517-BF93-F4434B046332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62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9C-0E53-4DB5-A62D-4B5FAE99C5B0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7166-EBBA-4EB4-873A-27884D715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2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9C-0E53-4DB5-A62D-4B5FAE99C5B0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7166-EBBA-4EB4-873A-27884D715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618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9C-0E53-4DB5-A62D-4B5FAE99C5B0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7166-EBBA-4EB4-873A-27884D715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02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722313"/>
            <a:ext cx="11516784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38151" y="1941513"/>
            <a:ext cx="5369983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1334" y="1941513"/>
            <a:ext cx="53721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003A2-0933-4586-97D0-652456C0C5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256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722313"/>
            <a:ext cx="11516784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38151" y="1941513"/>
            <a:ext cx="5369983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4" y="1941513"/>
            <a:ext cx="53721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DC709-A693-413C-9909-3786FC917A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4134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9C-0E53-4DB5-A62D-4B5FAE99C5B0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7166-EBBA-4EB4-873A-27884D715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285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9C-0E53-4DB5-A62D-4B5FAE99C5B0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7166-EBBA-4EB4-873A-27884D715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25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9C-0E53-4DB5-A62D-4B5FAE99C5B0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7166-EBBA-4EB4-873A-27884D715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419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9C-0E53-4DB5-A62D-4B5FAE99C5B0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7166-EBBA-4EB4-873A-27884D715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277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9C-0E53-4DB5-A62D-4B5FAE99C5B0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7166-EBBA-4EB4-873A-27884D715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43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9C-0E53-4DB5-A62D-4B5FAE99C5B0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7166-EBBA-4EB4-873A-27884D715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882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9C-0E53-4DB5-A62D-4B5FAE99C5B0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7166-EBBA-4EB4-873A-27884D715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84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9C-0E53-4DB5-A62D-4B5FAE99C5B0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7166-EBBA-4EB4-873A-27884D715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914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28A9C-0E53-4DB5-A62D-4B5FAE99C5B0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F7166-EBBA-4EB4-873A-27884D715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310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llatrixobservatory.org/m96b.jpg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dms.phy.queensu.ca/Public_Docs/DM_Intro.html" TargetMode="External"/><Relationship Id="rId4" Type="http://schemas.openxmlformats.org/officeDocument/2006/relationships/hyperlink" Target="https://www.nasa.gov/feature/goddard/2019/nasa-s-webb-to-explore-galaxies-from-cosmic-dawn-to-present-day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History_of_the_Universe.svg#/media/File:History_of_the_Universe.svg" TargetMode="External"/><Relationship Id="rId7" Type="http://schemas.openxmlformats.org/officeDocument/2006/relationships/hyperlink" Target="https://commons.wikimedia.org/wiki/File:WMAP_2008_ILC_ecliptic.png#/media/File:WMAP_2008_ILC_ecliptic.png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Universe.svg#/media/File:Universe.svg" TargetMode="External"/><Relationship Id="rId5" Type="http://schemas.openxmlformats.org/officeDocument/2006/relationships/hyperlink" Target="https://commons.wikimedia.org/wiki/File:Einstein_1921_by_F_Schmutzer_-_restoration.jpg#/media/File:Einstein_1921_by_F_Schmutzer_-_restoration.jpg" TargetMode="External"/><Relationship Id="rId4" Type="http://schemas.openxmlformats.org/officeDocument/2006/relationships/hyperlink" Target="https://commons.wikimedia.org/wiki/File:Cmbr.svg#/media/File:Cmbr.sv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Cosmology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en-US" dirty="0"/>
              <a:t>Physical Sciences</a:t>
            </a:r>
          </a:p>
          <a:p>
            <a:pPr algn="r"/>
            <a:r>
              <a:rPr lang="en-US" dirty="0"/>
              <a:t>Broward College</a:t>
            </a:r>
          </a:p>
          <a:p>
            <a:pPr algn="r"/>
            <a:r>
              <a:rPr lang="en-US" dirty="0"/>
              <a:t>Prepared for AST 1002</a:t>
            </a:r>
          </a:p>
          <a:p>
            <a:pPr algn="r"/>
            <a:r>
              <a:rPr lang="en-US" dirty="0"/>
              <a:t>Horizons in Astronomy</a:t>
            </a:r>
          </a:p>
        </p:txBody>
      </p:sp>
      <p:sp>
        <p:nvSpPr>
          <p:cNvPr id="28" name="5-Point Star 27"/>
          <p:cNvSpPr/>
          <p:nvPr/>
        </p:nvSpPr>
        <p:spPr>
          <a:xfrm>
            <a:off x="527538" y="1165776"/>
            <a:ext cx="239151" cy="23915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/>
          <p:cNvSpPr/>
          <p:nvPr/>
        </p:nvSpPr>
        <p:spPr>
          <a:xfrm>
            <a:off x="909710" y="1032133"/>
            <a:ext cx="239151" cy="23915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/>
          <p:cNvSpPr/>
          <p:nvPr/>
        </p:nvSpPr>
        <p:spPr>
          <a:xfrm>
            <a:off x="409135" y="792983"/>
            <a:ext cx="239151" cy="23915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/>
          <p:cNvSpPr/>
          <p:nvPr/>
        </p:nvSpPr>
        <p:spPr>
          <a:xfrm>
            <a:off x="850508" y="642218"/>
            <a:ext cx="239151" cy="23915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/>
          <p:cNvSpPr/>
          <p:nvPr/>
        </p:nvSpPr>
        <p:spPr>
          <a:xfrm>
            <a:off x="1284849" y="363919"/>
            <a:ext cx="239151" cy="23915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/>
          <p:cNvSpPr/>
          <p:nvPr/>
        </p:nvSpPr>
        <p:spPr>
          <a:xfrm>
            <a:off x="1742049" y="219263"/>
            <a:ext cx="239151" cy="23915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/>
          <p:cNvSpPr/>
          <p:nvPr/>
        </p:nvSpPr>
        <p:spPr>
          <a:xfrm>
            <a:off x="2199249" y="342183"/>
            <a:ext cx="239151" cy="23915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759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Galactic Redshift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/>
              <a:t>When Lorentz presented his ideas of time dilation, it explained how light was affected over long distances. Hubble had observed redshift in galaxies.  So when are combined concept and observation,  a relationship between distance and redshift was calculated.</a:t>
            </a:r>
          </a:p>
          <a:p>
            <a:pPr algn="just"/>
            <a:r>
              <a:rPr lang="en-US" dirty="0"/>
              <a:t>Where v is the recessional velocity of the particle, c is the speed of light, z is the redshift of the object, and H</a:t>
            </a:r>
            <a:r>
              <a:rPr lang="en-US" baseline="-25000" dirty="0"/>
              <a:t>o</a:t>
            </a:r>
            <a:r>
              <a:rPr lang="en-US" dirty="0"/>
              <a:t> is the Hubble Constant.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half" idx="2"/>
              </p:nvPr>
            </p:nvSpPr>
            <p:spPr>
              <a:ln>
                <a:solidFill>
                  <a:schemeClr val="tx1"/>
                </a:solidFill>
              </a:ln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den>
                                  </m:f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den>
                                  </m:f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den>
                                  </m:f>
                                </m:e>
                              </m:d>
                            </m:den>
                          </m:f>
                        </m:e>
                      </m:ra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(2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9529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Galactic Redshift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a galaxy has a redshift of 0.5, what is the distance?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3.00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𝑘𝑚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72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𝑘𝑚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𝑀𝑝𝑐</m:t>
                              </m:r>
                            </m:den>
                          </m:f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</m:d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0.5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=3,130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𝑀𝑝𝑐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6141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General Relativity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Newton’s Theory of Gravity</a:t>
            </a:r>
          </a:p>
          <a:p>
            <a:pPr lvl="1"/>
            <a:r>
              <a:rPr lang="en-US" altLang="en-US" dirty="0"/>
              <a:t>F=GM</a:t>
            </a:r>
            <a:r>
              <a:rPr lang="en-US" altLang="en-US" baseline="-25000" dirty="0"/>
              <a:t>1</a:t>
            </a:r>
            <a:r>
              <a:rPr lang="en-US" altLang="en-US" dirty="0"/>
              <a:t>M</a:t>
            </a:r>
            <a:r>
              <a:rPr lang="en-US" altLang="en-US" baseline="-25000" dirty="0"/>
              <a:t>2</a:t>
            </a:r>
            <a:r>
              <a:rPr lang="en-US" altLang="en-US" dirty="0"/>
              <a:t>/d</a:t>
            </a:r>
            <a:r>
              <a:rPr lang="en-US" altLang="en-US" baseline="30000" dirty="0"/>
              <a:t>2</a:t>
            </a:r>
            <a:endParaRPr lang="en-US" altLang="en-US" dirty="0"/>
          </a:p>
          <a:p>
            <a:r>
              <a:rPr lang="en-US" altLang="en-US" dirty="0"/>
              <a:t>Problem: The orbit of Mercury processed around the sun.</a:t>
            </a:r>
          </a:p>
          <a:p>
            <a:pPr lvl="1"/>
            <a:r>
              <a:rPr lang="en-US" altLang="en-US" dirty="0"/>
              <a:t>Solution: Einstein imagined that the orbit of Mercury was interacting the highly warped gravitational field.</a:t>
            </a:r>
          </a:p>
          <a:p>
            <a:pPr marL="609600" indent="-609600"/>
            <a:r>
              <a:rPr lang="en-US" altLang="en-US" dirty="0"/>
              <a:t>Equivalence Principle</a:t>
            </a:r>
          </a:p>
          <a:p>
            <a:pPr marL="990600" lvl="1" indent="-533400"/>
            <a:r>
              <a:rPr lang="en-US" altLang="en-US" dirty="0"/>
              <a:t>If all accelerated systems are equivalent (from special relativity), the Euclidean geometry cannot hold in all of them.</a:t>
            </a:r>
          </a:p>
          <a:p>
            <a:pPr marL="990600" lvl="1" indent="-533400"/>
            <a:r>
              <a:rPr lang="en-US" altLang="en-US" dirty="0"/>
              <a:t>G</a:t>
            </a:r>
            <a:r>
              <a:rPr lang="en-US" altLang="en-US" baseline="-30000" dirty="0"/>
              <a:t>ab</a:t>
            </a:r>
            <a:r>
              <a:rPr lang="en-US" altLang="en-US" dirty="0"/>
              <a:t> = 8 </a:t>
            </a:r>
            <a:r>
              <a:rPr lang="en-US" altLang="en-US" dirty="0">
                <a:sym typeface="Symbol" panose="05050102010706020507" pitchFamily="18" charset="2"/>
              </a:rPr>
              <a:t></a:t>
            </a:r>
            <a:r>
              <a:rPr lang="en-US" altLang="en-US" dirty="0"/>
              <a:t> T</a:t>
            </a:r>
            <a:r>
              <a:rPr lang="en-US" altLang="en-US" baseline="-30000" dirty="0"/>
              <a:t>ab</a:t>
            </a:r>
            <a:r>
              <a:rPr lang="en-US" altLang="en-US" dirty="0"/>
              <a:t> </a:t>
            </a:r>
          </a:p>
          <a:p>
            <a:pPr marL="990600" lvl="1" indent="-533400"/>
            <a:r>
              <a:rPr lang="en-US" altLang="en-US" dirty="0"/>
              <a:t>Where G is the gravitational constant described by Newton, </a:t>
            </a:r>
            <a:r>
              <a:rPr lang="en-US" altLang="en-US" dirty="0">
                <a:sym typeface="Symbol" panose="05050102010706020507" pitchFamily="18" charset="2"/>
              </a:rPr>
              <a:t> is density of the universe, and T is the stress-energy tensor of the universe.</a:t>
            </a:r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Geometries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Euclidean</a:t>
            </a:r>
          </a:p>
        </p:txBody>
      </p:sp>
      <p:pic>
        <p:nvPicPr>
          <p:cNvPr id="41987" name="Picture 5" descr="euclidea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823864"/>
            <a:ext cx="5157787" cy="3054512"/>
          </a:xfrm>
          <a:noFill/>
        </p:spPr>
      </p:pic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Non - Euclidean</a:t>
            </a:r>
          </a:p>
        </p:txBody>
      </p:sp>
      <p:pic>
        <p:nvPicPr>
          <p:cNvPr id="5" name="Picture 5" descr="noneuclidean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816361"/>
            <a:ext cx="5183188" cy="306201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26942" y="4994031"/>
            <a:ext cx="4811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Where straight curves are parallel and curves intersect.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49658" y="4994031"/>
            <a:ext cx="4628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Where curves are parallel and straight curves intersect.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03373" y="6176963"/>
            <a:ext cx="3990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3. Euclidean Geometry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6176963"/>
            <a:ext cx="443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4. Non-Euclidean Geometry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Kepler versus Einstein – The presence of Dark Matter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7315200" y="1825625"/>
            <a:ext cx="4038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When we observed gases and dust on the outer edges of galaxies, we see the rotational speeds increase or remain the same; this indicated a presences of an invisible matter, dark matter.</a:t>
            </a:r>
          </a:p>
          <a:p>
            <a:r>
              <a:rPr lang="en-US" dirty="0"/>
              <a:t>Types:</a:t>
            </a:r>
          </a:p>
          <a:p>
            <a:pPr lvl="1"/>
            <a:r>
              <a:rPr lang="en-US" dirty="0"/>
              <a:t>Baryonic Material (Neutrinos, etc.)</a:t>
            </a:r>
          </a:p>
          <a:p>
            <a:pPr lvl="1"/>
            <a:r>
              <a:rPr lang="en-US" dirty="0"/>
              <a:t>MACHOs (Massive Objects in the halos of galaxies)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</p:txBody>
      </p:sp>
      <p:pic>
        <p:nvPicPr>
          <p:cNvPr id="29698" name="Picture 2" descr="http://cdms.phy.queensu.ca/Public_Docs/Pictures/Rotationcurve_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825625"/>
            <a:ext cx="626598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03373" y="6176963"/>
            <a:ext cx="4905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5. Rotational Curve of a Galaxy (Rau, 2015)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Supernova 1998bu in M 96 – The presence of Dark Energy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supernova was observed by many astronomers in M 96, a spiral galaxy.</a:t>
            </a:r>
          </a:p>
          <a:p>
            <a:r>
              <a:rPr lang="en-US" dirty="0"/>
              <a:t>When the photometry was analyzed, the supernova was much further away then expect.</a:t>
            </a:r>
          </a:p>
          <a:p>
            <a:r>
              <a:rPr lang="en-US" dirty="0"/>
              <a:t>This meant the galaxy was being accelerated away from the Milky Way at a faster rate then first calculated. </a:t>
            </a:r>
          </a:p>
          <a:p>
            <a:r>
              <a:rPr lang="en-US" dirty="0"/>
              <a:t>This meant a force was present that was accelerating the galaxy, dark energy.</a:t>
            </a:r>
          </a:p>
        </p:txBody>
      </p:sp>
      <p:pic>
        <p:nvPicPr>
          <p:cNvPr id="50178" name="Picture 2" descr="http://www.bellatrixobservatory.org/m96b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2" y="2258219"/>
            <a:ext cx="4829175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03373" y="6176963"/>
            <a:ext cx="4473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6. Supernova 1998bu (</a:t>
            </a:r>
            <a:r>
              <a:rPr lang="en-US" dirty="0" err="1"/>
              <a:t>Masi</a:t>
            </a:r>
            <a:r>
              <a:rPr lang="en-US" dirty="0"/>
              <a:t>, 1998)</a:t>
            </a:r>
          </a:p>
        </p:txBody>
      </p:sp>
    </p:spTree>
    <p:extLst>
      <p:ext uri="{BB962C8B-B14F-4D97-AF65-F5344CB8AC3E}">
        <p14:creationId xmlns:p14="http://schemas.microsoft.com/office/powerpoint/2010/main" val="3023031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Hubble and the Gravitational Constant</a:t>
            </a:r>
          </a:p>
        </p:txBody>
      </p:sp>
      <p:graphicFrame>
        <p:nvGraphicFramePr>
          <p:cNvPr id="56323" name="Object 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05857140"/>
              </p:ext>
            </p:extLst>
          </p:nvPr>
        </p:nvGraphicFramePr>
        <p:xfrm>
          <a:off x="599048" y="2883876"/>
          <a:ext cx="5224975" cy="1266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84300" imgH="419100" progId="Equation.3">
                  <p:embed/>
                </p:oleObj>
              </mc:Choice>
              <mc:Fallback>
                <p:oleObj name="Equation" r:id="rId3" imgW="1384300" imgH="4191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048" y="2883876"/>
                        <a:ext cx="5224975" cy="126609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H – Hubble Constant</a:t>
            </a:r>
          </a:p>
          <a:p>
            <a:r>
              <a:rPr lang="en-US" dirty="0"/>
              <a:t>G – Gravitational Constant</a:t>
            </a:r>
          </a:p>
          <a:p>
            <a:r>
              <a:rPr lang="el-GR" dirty="0"/>
              <a:t>ρ</a:t>
            </a:r>
            <a:r>
              <a:rPr lang="en-US" dirty="0"/>
              <a:t> – density of the Universe</a:t>
            </a:r>
          </a:p>
          <a:p>
            <a:r>
              <a:rPr lang="en-US" dirty="0"/>
              <a:t>k – curvature of the Universe (1,0,-1)</a:t>
            </a:r>
          </a:p>
          <a:p>
            <a:r>
              <a:rPr lang="en-US" dirty="0"/>
              <a:t>a – expansion rate of the Universe</a:t>
            </a:r>
          </a:p>
          <a:p>
            <a:r>
              <a:rPr lang="en-US" dirty="0"/>
              <a:t>Λ – the cosmological constant of the Universe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Fate of the Universe</a:t>
            </a:r>
          </a:p>
        </p:txBody>
      </p:sp>
      <p:pic>
        <p:nvPicPr>
          <p:cNvPr id="25604" name="Picture 4" descr="https://upload.wikimedia.org/wikipedia/commons/thumb/4/4d/Universe.svg/640px-Universe.svg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58219"/>
            <a:ext cx="609600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27144" y="2686930"/>
            <a:ext cx="2433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Flat Universe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32320" y="4994030"/>
            <a:ext cx="309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Big Crunch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89326" y="2218499"/>
            <a:ext cx="1744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Heat Death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03373" y="6176963"/>
            <a:ext cx="3990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7. Fate of the Universe (Wiki)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 of the Universe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inverse (1/H</a:t>
                </a:r>
                <a:r>
                  <a:rPr lang="en-US" baseline="-25000" dirty="0"/>
                  <a:t>o</a:t>
                </a:r>
                <a:r>
                  <a:rPr lang="en-US" dirty="0"/>
                  <a:t>) of the Hubble constant is the age of the Universe. If the Hubble constant is 72 km/s/</a:t>
                </a:r>
                <a:r>
                  <a:rPr lang="en-US" dirty="0" err="1"/>
                  <a:t>Mpc</a:t>
                </a:r>
                <a:r>
                  <a:rPr lang="en-US" dirty="0"/>
                  <a:t>, what is the age of the Universe?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𝐴𝑔𝑒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𝑀𝑝𝑐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72 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3.0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×</m:t>
                              </m:r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19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𝑘𝑚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𝑀𝑝𝑐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4.76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X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𝑠𝑒𝑐𝑜𝑛𝑑𝑠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𝐴𝑔𝑒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4.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29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X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17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𝑠𝑒𝑐𝑜𝑛𝑑𝑠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𝑦𝑒𝑎𝑟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3.1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𝑠𝑒𝑐𝑜𝑛𝑑𝑠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=1.35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𝑦𝑒𝑎𝑟𝑠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Age = 13.5 Billion Years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57896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Big Bang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theory that everything we know started with one, energetic explosion of energy.</a:t>
            </a:r>
          </a:p>
          <a:p>
            <a:r>
              <a:rPr lang="en-US" dirty="0"/>
              <a:t>The explosion created the four forces and all the matter we see today.</a:t>
            </a:r>
          </a:p>
          <a:p>
            <a:r>
              <a:rPr lang="en-US" dirty="0"/>
              <a:t>The theory is support by three key pieces of evidence:</a:t>
            </a:r>
          </a:p>
          <a:p>
            <a:pPr lvl="1"/>
            <a:r>
              <a:rPr lang="en-US" dirty="0"/>
              <a:t>Observations of little or no anti-matter </a:t>
            </a:r>
          </a:p>
          <a:p>
            <a:pPr lvl="1"/>
            <a:r>
              <a:rPr lang="en-US" dirty="0"/>
              <a:t>Present Elemental Abundances</a:t>
            </a:r>
          </a:p>
          <a:p>
            <a:pPr lvl="1"/>
            <a:r>
              <a:rPr lang="en-US" dirty="0"/>
              <a:t>Presence of the Cosmic Background Radiation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03373" y="6176963"/>
            <a:ext cx="3990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8. The Big Bang Theory (Wiki)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90600" y="1825625"/>
            <a:ext cx="5181600" cy="400278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Cosmology?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idea of how the Universe is arranged and how it was created.</a:t>
            </a:r>
          </a:p>
          <a:p>
            <a:r>
              <a:rPr lang="en-US" dirty="0"/>
              <a:t>Many theological and non-theological ideas were put together on the subject throughout human history.</a:t>
            </a:r>
          </a:p>
          <a:p>
            <a:pPr lvl="1"/>
            <a:r>
              <a:rPr lang="en-US" dirty="0"/>
              <a:t>Many eastern religions had animals being creator of the Universe.</a:t>
            </a:r>
          </a:p>
          <a:p>
            <a:pPr lvl="1"/>
            <a:r>
              <a:rPr lang="en-US" dirty="0"/>
              <a:t>Many western religions had gods or one god being the creator of the Universe.</a:t>
            </a:r>
          </a:p>
          <a:p>
            <a:pPr lvl="1"/>
            <a:r>
              <a:rPr lang="en-US" dirty="0"/>
              <a:t>Many people thought the Universe was always here; a steady-state Universe.</a:t>
            </a:r>
          </a:p>
          <a:p>
            <a:r>
              <a:rPr lang="en-US" dirty="0"/>
              <a:t>The improvement of astronomical observations and better physical experimentation allowed for a more physical law based theories.</a:t>
            </a:r>
          </a:p>
          <a:p>
            <a:r>
              <a:rPr lang="en-US" dirty="0"/>
              <a:t>The speed of light was important in looking at the Universe.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8403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Matter Recombination</a:t>
            </a:r>
          </a:p>
        </p:txBody>
      </p:sp>
      <p:pic>
        <p:nvPicPr>
          <p:cNvPr id="6" name="Picture 3" descr="26_1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825624"/>
            <a:ext cx="6661727" cy="2535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38199" y="4773976"/>
            <a:ext cx="5014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8. Matter/Anti-Matter Interaction (Fix, 2004)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7976382" y="1825625"/>
            <a:ext cx="3377418" cy="42516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Universe had equal matter and antimatter in the early stages.  Matter and anti-matter interacted creating energy. This interaction inflated the Universe.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Dark Ages, Clearing the Universe</a:t>
            </a:r>
          </a:p>
        </p:txBody>
      </p:sp>
      <p:pic>
        <p:nvPicPr>
          <p:cNvPr id="5" name="Picture 3" descr="26_1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1009" y="2148578"/>
            <a:ext cx="7695028" cy="3982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60120" y="6219313"/>
            <a:ext cx="5308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10. Before and After Recombination (Fix, 2004)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18916" y="2148578"/>
            <a:ext cx="302455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Much of this recombined and created the background radiation leaving the Universe empty enough to allow quarks to create the matter we know today.</a:t>
            </a:r>
          </a:p>
        </p:txBody>
      </p:sp>
    </p:spTree>
    <p:extLst>
      <p:ext uri="{BB962C8B-B14F-4D97-AF65-F5344CB8AC3E}">
        <p14:creationId xmlns:p14="http://schemas.microsoft.com/office/powerpoint/2010/main" val="31890890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Elemental Creations</a:t>
            </a:r>
          </a:p>
        </p:txBody>
      </p:sp>
      <p:pic>
        <p:nvPicPr>
          <p:cNvPr id="6" name="Picture 2" descr="26_1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0296" y="1792666"/>
            <a:ext cx="441350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26_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792666"/>
            <a:ext cx="3206496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40471" y="1792666"/>
            <a:ext cx="25040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the universe emptied from recombination; the quarks combined to create protons and neutrons.  These combined to create hydrogen then helium.  The other elements came from these combinations.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03373" y="6176963"/>
            <a:ext cx="5541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11. Elemental Creations due to density (Fix, 2004)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44521" y="6176963"/>
            <a:ext cx="5333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11. Elemental abundance versus time (Fix, 2004)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Cosmic Background Temperature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As the Universe emptied, it became cooler.  It continued this trend when the first stars and galaxies formed out of the matter.  </a:t>
            </a:r>
          </a:p>
          <a:p>
            <a:r>
              <a:rPr lang="en-US" dirty="0"/>
              <a:t>The current temperature of the Universe is 3 degrees Kelvin. We have observed this temperature using probes and radio receivers.  We have created Wien’s curve and found the peak indicates 3 degrees Kelvin. </a:t>
            </a:r>
          </a:p>
          <a:p>
            <a:r>
              <a:rPr lang="en-US" dirty="0"/>
              <a:t>The Big Bang Theory also predicted this background temperature for the Universe. </a:t>
            </a:r>
          </a:p>
        </p:txBody>
      </p:sp>
      <p:pic>
        <p:nvPicPr>
          <p:cNvPr id="38914" name="Picture 2" descr="undefine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28654"/>
            <a:ext cx="5181600" cy="414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44521" y="6176963"/>
            <a:ext cx="5333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13. Blackbody Curve of the Cosmic Background Radiation.  (Wiki)</a:t>
            </a:r>
          </a:p>
        </p:txBody>
      </p:sp>
    </p:spTree>
    <p:extLst>
      <p:ext uri="{BB962C8B-B14F-4D97-AF65-F5344CB8AC3E}">
        <p14:creationId xmlns:p14="http://schemas.microsoft.com/office/powerpoint/2010/main" val="9663300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Cosmic Microwave Background (CMB)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“Scars” in the CMB are created when a black hole is created due to a death of a supermassive black hole. </a:t>
            </a:r>
          </a:p>
        </p:txBody>
      </p:sp>
      <p:pic>
        <p:nvPicPr>
          <p:cNvPr id="6" name="Picture 2" descr="26_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8985" y="2518569"/>
            <a:ext cx="4279392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We observed this in the CMB via probes like Wilkinson </a:t>
            </a:r>
            <a:r>
              <a:rPr lang="en-US" dirty="0" err="1"/>
              <a:t>Aniostropy</a:t>
            </a:r>
            <a:r>
              <a:rPr lang="en-US" dirty="0"/>
              <a:t> Probe (WMAP).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03373" y="6176963"/>
            <a:ext cx="4549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14. Creation of a Galaxy (Fix, 2004)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25394" y="6176963"/>
            <a:ext cx="3990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15. The CMB (Wiki)</a:t>
            </a:r>
          </a:p>
        </p:txBody>
      </p:sp>
      <p:pic>
        <p:nvPicPr>
          <p:cNvPr id="38914" name="Picture 2" descr="https://upload.wikimedia.org/wikipedia/commons/thumb/7/74/WMAP_2008_ILC_ecliptic.png/1280px-WMAP_2008_ILC_ecliptic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051572"/>
            <a:ext cx="5183188" cy="259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Current State of Universe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Composition</a:t>
            </a:r>
          </a:p>
          <a:p>
            <a:pPr lvl="1"/>
            <a:r>
              <a:rPr lang="en-US" altLang="en-US"/>
              <a:t>70% Dark Energy (?)</a:t>
            </a:r>
          </a:p>
          <a:p>
            <a:pPr lvl="1"/>
            <a:r>
              <a:rPr lang="en-US" altLang="en-US"/>
              <a:t>24% Dark Matter (Neutrinos, Planets)</a:t>
            </a:r>
          </a:p>
          <a:p>
            <a:pPr lvl="1"/>
            <a:r>
              <a:rPr lang="en-US" altLang="en-US"/>
              <a:t>4% Light Matter (Stars, Galaxies)</a:t>
            </a:r>
          </a:p>
          <a:p>
            <a:r>
              <a:rPr lang="en-US" altLang="en-US"/>
              <a:t>Hubble Constant = 72 km/s/Mpc</a:t>
            </a:r>
          </a:p>
          <a:p>
            <a:r>
              <a:rPr lang="en-US" altLang="en-US"/>
              <a:t>k = 1 or accelerating in its expansion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Book/Course Images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Fix, J. D. (2004) </a:t>
            </a:r>
            <a:r>
              <a:rPr lang="en-US" i="1" dirty="0"/>
              <a:t>Astronomy: Journey to the Cosmic Frontier, </a:t>
            </a:r>
            <a:r>
              <a:rPr lang="en-US" dirty="0"/>
              <a:t>New York, McGraw-Hill Higher Education.</a:t>
            </a:r>
          </a:p>
          <a:p>
            <a:r>
              <a:rPr lang="en-US" dirty="0" err="1"/>
              <a:t>Masi</a:t>
            </a:r>
            <a:r>
              <a:rPr lang="en-US" dirty="0"/>
              <a:t>, G. (1998) Retrieved from: </a:t>
            </a:r>
            <a:r>
              <a:rPr lang="en-US" dirty="0">
                <a:hlinkClick r:id="rId3"/>
              </a:rPr>
              <a:t>http://www.bellatrixobservatory.org/m96b.jpg</a:t>
            </a:r>
            <a:endParaRPr lang="en-US" dirty="0"/>
          </a:p>
          <a:p>
            <a:r>
              <a:rPr lang="en-US" b="0" i="0" dirty="0">
                <a:solidFill>
                  <a:srgbClr val="212124"/>
                </a:solidFill>
                <a:effectLst/>
              </a:rPr>
              <a:t>NASA, ESA, and </a:t>
            </a:r>
            <a:r>
              <a:rPr lang="en-US" b="0" i="0" dirty="0" err="1">
                <a:solidFill>
                  <a:srgbClr val="212124"/>
                </a:solidFill>
                <a:effectLst/>
              </a:rPr>
              <a:t>Husak</a:t>
            </a:r>
            <a:r>
              <a:rPr lang="en-US" b="0" i="0" dirty="0">
                <a:solidFill>
                  <a:srgbClr val="212124"/>
                </a:solidFill>
                <a:effectLst/>
              </a:rPr>
              <a:t>,</a:t>
            </a:r>
            <a:r>
              <a:rPr lang="en-US" dirty="0">
                <a:solidFill>
                  <a:srgbClr val="212124"/>
                </a:solidFill>
              </a:rPr>
              <a:t> L.</a:t>
            </a:r>
            <a:r>
              <a:rPr lang="en-US" b="0" i="0" dirty="0">
                <a:solidFill>
                  <a:srgbClr val="212124"/>
                </a:solidFill>
                <a:effectLst/>
              </a:rPr>
              <a:t> (</a:t>
            </a:r>
            <a:r>
              <a:rPr lang="en-US" b="0" i="0" dirty="0" err="1">
                <a:solidFill>
                  <a:srgbClr val="212124"/>
                </a:solidFill>
                <a:effectLst/>
              </a:rPr>
              <a:t>STScI</a:t>
            </a:r>
            <a:r>
              <a:rPr lang="en-US" b="0" i="0" dirty="0">
                <a:solidFill>
                  <a:srgbClr val="212124"/>
                </a:solidFill>
                <a:effectLst/>
              </a:rPr>
              <a:t>) (2019) </a:t>
            </a:r>
            <a:r>
              <a:rPr lang="en-US" b="0" i="1" dirty="0">
                <a:solidFill>
                  <a:srgbClr val="212124"/>
                </a:solidFill>
                <a:effectLst/>
              </a:rPr>
              <a:t>Cosmological Redshift, </a:t>
            </a:r>
            <a:r>
              <a:rPr lang="en-US" b="0" dirty="0">
                <a:solidFill>
                  <a:srgbClr val="212124"/>
                </a:solidFill>
                <a:effectLst/>
              </a:rPr>
              <a:t>Retrieved from: </a:t>
            </a:r>
            <a:r>
              <a:rPr lang="en-US" b="0" dirty="0">
                <a:solidFill>
                  <a:srgbClr val="212124"/>
                </a:solidFill>
                <a:effectLst/>
                <a:hlinkClick r:id="rId4"/>
              </a:rPr>
              <a:t>https://www.nasa.gov/feature/goddard/2019/nasa-s-webb-to-explore-galaxies-from-cosmic-dawn-to-present-day</a:t>
            </a:r>
            <a:endParaRPr lang="en-US" dirty="0"/>
          </a:p>
          <a:p>
            <a:r>
              <a:rPr lang="en-US" dirty="0"/>
              <a:t>Rau, W. (2015) </a:t>
            </a:r>
            <a:r>
              <a:rPr lang="en-US" i="1" dirty="0"/>
              <a:t>Dark Matter</a:t>
            </a:r>
            <a:r>
              <a:rPr lang="en-US" dirty="0"/>
              <a:t> Retrieved from: </a:t>
            </a:r>
            <a:r>
              <a:rPr lang="en-US" dirty="0">
                <a:hlinkClick r:id="rId5"/>
              </a:rPr>
              <a:t>http://cdms.phy.queensu.ca/Public_Docs/DM_Intro.html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0148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Wiki Commons/Wikipedia Image 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Big Bang Theory: "History of the Universe" by </a:t>
            </a:r>
            <a:r>
              <a:rPr lang="en-US" dirty="0" err="1"/>
              <a:t>Yinweichen</a:t>
            </a:r>
            <a:r>
              <a:rPr lang="en-US" dirty="0"/>
              <a:t> - Own work. Licensed under CC BY-SA 3.0 via Wikimedia Commons - </a:t>
            </a:r>
            <a:r>
              <a:rPr lang="en-US" dirty="0">
                <a:hlinkClick r:id="rId3"/>
              </a:rPr>
              <a:t>https://commons.wikimedia.org/wiki/File:History_of_the_Universe.svg#/media/File:History_of_the_Universe.svg</a:t>
            </a:r>
            <a:endParaRPr lang="en-US" dirty="0"/>
          </a:p>
          <a:p>
            <a:r>
              <a:rPr lang="en-US" dirty="0"/>
              <a:t>Blackbody of the Cosmic Background Radiation: "</a:t>
            </a:r>
            <a:r>
              <a:rPr lang="en-US" dirty="0" err="1"/>
              <a:t>Cmbr</a:t>
            </a:r>
            <a:r>
              <a:rPr lang="en-US" dirty="0"/>
              <a:t>" by Quantum Doughnut - Own work. Licensed under Public Domain via Wikimedia Commons - </a:t>
            </a:r>
            <a:r>
              <a:rPr lang="en-US" dirty="0">
                <a:hlinkClick r:id="rId4"/>
              </a:rPr>
              <a:t>https://commons.wikimedia.org/wiki/File:Cmbr.svg#/media/File:Cmbr.svg</a:t>
            </a:r>
            <a:endParaRPr lang="en-US" dirty="0"/>
          </a:p>
          <a:p>
            <a:r>
              <a:rPr lang="en-US" dirty="0"/>
              <a:t>Einstein: "Einstein 1921 by F </a:t>
            </a:r>
            <a:r>
              <a:rPr lang="en-US" dirty="0" err="1"/>
              <a:t>Schmutzer</a:t>
            </a:r>
            <a:r>
              <a:rPr lang="en-US" dirty="0"/>
              <a:t> - restoration" by Ferdinand </a:t>
            </a:r>
            <a:r>
              <a:rPr lang="en-US" dirty="0" err="1"/>
              <a:t>Schmutzer</a:t>
            </a:r>
            <a:r>
              <a:rPr lang="en-US" dirty="0"/>
              <a:t> - http://www.bhm.ch/de/news_04a.cfm?bid=4&amp;jahr=2006 [dead link], archived copy (image). Licensed under Public Domain via Wikimedia Commons - </a:t>
            </a:r>
            <a:r>
              <a:rPr lang="en-US" dirty="0">
                <a:hlinkClick r:id="rId5"/>
              </a:rPr>
              <a:t>https://commons.wikimedia.org/wiki/File:Einstein_1921_by_F_Schmutzer_-_restoration.jpg#/media/File:Einstein_1921_by_F_Schmutzer_-_restoration.jpg</a:t>
            </a:r>
            <a:endParaRPr lang="en-US" dirty="0"/>
          </a:p>
          <a:p>
            <a:r>
              <a:rPr lang="en-US" dirty="0"/>
              <a:t>Fate of the Universe: "Universe" by Durand - Based on gif version uploaded by </a:t>
            </a:r>
            <a:r>
              <a:rPr lang="en-US" dirty="0" err="1"/>
              <a:t>Dpeinador</a:t>
            </a:r>
            <a:r>
              <a:rPr lang="en-US" dirty="0"/>
              <a:t>. Licensed under Public Domain via Wikimedia Commons - </a:t>
            </a:r>
            <a:r>
              <a:rPr lang="en-US" dirty="0">
                <a:hlinkClick r:id="rId6"/>
              </a:rPr>
              <a:t>https://commons.wikimedia.org/wiki/File:Universe.svg#/media/File:Universe.svg</a:t>
            </a:r>
            <a:endParaRPr lang="en-US" dirty="0"/>
          </a:p>
          <a:p>
            <a:r>
              <a:rPr lang="en-US" dirty="0"/>
              <a:t>The CMB: "WMAP 2008 ILC ecliptic" by NASA / WMAP Science Team - LAMBDA WMAP Images; [1]. Licensed under </a:t>
            </a:r>
            <a:r>
              <a:rPr lang="en-US" dirty="0" err="1"/>
              <a:t>Javna</a:t>
            </a:r>
            <a:r>
              <a:rPr lang="en-US" dirty="0"/>
              <a:t> last via </a:t>
            </a:r>
            <a:r>
              <a:rPr lang="en-US" dirty="0" err="1"/>
              <a:t>Wikimedijina</a:t>
            </a:r>
            <a:r>
              <a:rPr lang="en-US" dirty="0"/>
              <a:t> </a:t>
            </a:r>
            <a:r>
              <a:rPr lang="en-US" dirty="0" err="1"/>
              <a:t>Zbirka</a:t>
            </a:r>
            <a:r>
              <a:rPr lang="en-US" dirty="0"/>
              <a:t> - </a:t>
            </a:r>
            <a:r>
              <a:rPr lang="en-US" dirty="0">
                <a:hlinkClick r:id="rId7"/>
              </a:rPr>
              <a:t>https://commons.wikimedia.org/wiki/File:WMAP_2008_ILC_ecliptic.png#/media/File:WMAP_2008_ILC_ecliptic.png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283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is the speed of light?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3 X 10</a:t>
            </a:r>
            <a:r>
              <a:rPr lang="en-US" altLang="en-US" baseline="30000"/>
              <a:t>8 </a:t>
            </a:r>
            <a:r>
              <a:rPr lang="en-US" altLang="en-US"/>
              <a:t>m/s</a:t>
            </a:r>
          </a:p>
          <a:p>
            <a:endParaRPr lang="en-US" altLang="en-US"/>
          </a:p>
          <a:p>
            <a:r>
              <a:rPr lang="en-US" altLang="en-US"/>
              <a:t>The speed of a photon of light.</a:t>
            </a:r>
          </a:p>
          <a:p>
            <a:endParaRPr lang="en-US" altLang="en-US"/>
          </a:p>
          <a:p>
            <a:r>
              <a:rPr lang="en-US" altLang="en-US"/>
              <a:t>Nothing in our matter-dominated universe can go faster than a photon of light.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did they measure the speed of light?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Galileo Galilei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Two mirrors method</a:t>
            </a:r>
          </a:p>
          <a:p>
            <a:pPr>
              <a:lnSpc>
                <a:spcPct val="90000"/>
              </a:lnSpc>
            </a:pPr>
            <a:r>
              <a:rPr lang="en-US" altLang="en-US"/>
              <a:t>Michelson - Morely Interferometer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Fringe method</a:t>
            </a:r>
          </a:p>
          <a:p>
            <a:pPr>
              <a:lnSpc>
                <a:spcPct val="90000"/>
              </a:lnSpc>
            </a:pPr>
            <a:r>
              <a:rPr lang="en-US" altLang="en-US"/>
              <a:t>Modern method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Two-lengths of fiber-optic</a:t>
            </a:r>
          </a:p>
          <a:p>
            <a:pPr>
              <a:lnSpc>
                <a:spcPct val="90000"/>
              </a:lnSpc>
            </a:pPr>
            <a:r>
              <a:rPr lang="en-US" altLang="en-US"/>
              <a:t>Laser Moon Method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Laser bounces of a reflector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Albert Einstein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1879 – 1955 A.D.</a:t>
            </a:r>
          </a:p>
          <a:p>
            <a:pPr>
              <a:defRPr/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Born in Germany of a business man and wife</a:t>
            </a:r>
          </a:p>
          <a:p>
            <a:pPr>
              <a:defRPr/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Enter Zurich Polytechnic </a:t>
            </a:r>
          </a:p>
          <a:p>
            <a:pPr>
              <a:defRPr/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Worked as a patent clerk after college</a:t>
            </a:r>
          </a:p>
          <a:p>
            <a:pPr>
              <a:defRPr/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Had two wives, </a:t>
            </a:r>
            <a:r>
              <a:rPr lang="en-US" alt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Mileva</a:t>
            </a: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Elsa.</a:t>
            </a:r>
          </a:p>
          <a:p>
            <a:pPr>
              <a:defRPr/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Worked in Germany until going to US at Princeton.</a:t>
            </a:r>
          </a:p>
        </p:txBody>
      </p:sp>
      <p:sp>
        <p:nvSpPr>
          <p:cNvPr id="27653" name="AutoShape 4" descr="einstein"/>
          <p:cNvSpPr>
            <a:spLocks noChangeAspect="1" noChangeArrowheads="1"/>
          </p:cNvSpPr>
          <p:nvPr/>
        </p:nvSpPr>
        <p:spPr bwMode="auto">
          <a:xfrm>
            <a:off x="5948363" y="3281363"/>
            <a:ext cx="296862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4034" name="Picture 2" descr="https://upload.wikimedia.org/wikipedia/commons/thumb/3/3e/Einstein_1921_by_F_Schmutzer_-_restoration.jpg/685px-Einstein_1921_by_F_Schmutzer_-_restoratio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73" y="1690688"/>
            <a:ext cx="4128282" cy="421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03373" y="6176963"/>
            <a:ext cx="3990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1. Albert Einstein (Wiki)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Special Relativity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 rtlCol="0">
            <a:normAutofit fontScale="85000" lnSpcReduction="20000"/>
          </a:bodyPr>
          <a:lstStyle/>
          <a:p>
            <a:pPr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Special Relativity combined the observations of transformations between different reference (or inertial) and the thought experiments of Einstein. </a:t>
            </a:r>
          </a:p>
          <a:p>
            <a:pPr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Two basic postulates:</a:t>
            </a:r>
          </a:p>
          <a:p>
            <a:pPr lvl="1"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speed of light is the same for all observers, no matter what their relative speed.</a:t>
            </a:r>
          </a:p>
          <a:p>
            <a:pPr lvl="1"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laws of physics are the same in any inertial frame of reference.  This means that the laws of physics observed by a hypothetical observer traveling with a relativistic particle must be the same as those observed whose is stationary in the laboratory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ln>
                <a:solidFill>
                  <a:schemeClr val="tx1"/>
                </a:solidFill>
              </a:ln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altLang="en-US" dirty="0"/>
                  <a:t>First result: Time dilates in each frame.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𝛾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alt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alt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(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en-US" alt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𝑣</m:t>
                                    </m:r>
                                  </m:num>
                                  <m:den>
                                    <m:r>
                                      <a:rPr lang="en-US" alt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𝑐</m:t>
                                    </m:r>
                                    <m:r>
                                      <a:rPr lang="en-US" alt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)</m:t>
                                    </m:r>
                                  </m:den>
                                </m:f>
                              </m:e>
                              <m:sup>
                                <m:r>
                                  <a:rPr lang="en-US" alt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altLang="en-US" dirty="0">
                    <a:sym typeface="Symbol" panose="05050102010706020507" pitchFamily="18" charset="2"/>
                  </a:rPr>
                  <a:t>; The Lorentz Factor</a:t>
                </a:r>
              </a:p>
              <a:p>
                <a:pPr lvl="1"/>
                <a:r>
                  <a:rPr lang="en-US" altLang="en-US" dirty="0">
                    <a:sym typeface="Symbol" panose="05050102010706020507" pitchFamily="18" charset="2"/>
                  </a:rPr>
                  <a:t>t=t’</a:t>
                </a:r>
              </a:p>
              <a:p>
                <a:pPr lvl="1"/>
                <a:r>
                  <a:rPr lang="en-US" altLang="en-US" dirty="0">
                    <a:sym typeface="Symbol" panose="05050102010706020507" pitchFamily="18" charset="2"/>
                  </a:rPr>
                  <a:t>Thought Experiment: The Twin Paradox</a:t>
                </a:r>
              </a:p>
              <a:p>
                <a:r>
                  <a:rPr lang="en-US" altLang="en-US" dirty="0"/>
                  <a:t>Second result: Energy is conserved in any frame of reference.</a:t>
                </a:r>
              </a:p>
              <a:p>
                <a:pPr lvl="1"/>
                <a:r>
                  <a:rPr lang="en-US" altLang="en-US" dirty="0"/>
                  <a:t>E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 = m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c</a:t>
                </a:r>
                <a:r>
                  <a:rPr lang="en-US" altLang="en-US" baseline="30000" dirty="0"/>
                  <a:t>4</a:t>
                </a:r>
                <a:r>
                  <a:rPr lang="en-US" altLang="en-US" dirty="0"/>
                  <a:t> + p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c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               E=mc</a:t>
                </a:r>
                <a:r>
                  <a:rPr lang="en-US" altLang="en-US" baseline="30000" dirty="0"/>
                  <a:t>2</a:t>
                </a:r>
                <a:endParaRPr lang="en-US" altLang="en-US" dirty="0"/>
              </a:p>
              <a:p>
                <a:pPr lvl="1"/>
                <a:r>
                  <a:rPr lang="en-US" altLang="en-US" dirty="0"/>
                  <a:t>Thought Experiment: Billiard Balls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761" t="-2654" r="-58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>
            <a:off x="8774937" y="5335065"/>
            <a:ext cx="775854" cy="138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Time Dilation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52614" y="1941513"/>
            <a:ext cx="8129587" cy="4114800"/>
          </a:xfrm>
        </p:spPr>
        <p:txBody>
          <a:bodyPr/>
          <a:lstStyle/>
          <a:p>
            <a:r>
              <a:rPr lang="en-US" altLang="en-US" dirty="0"/>
              <a:t>A man on a spaceship records a time to be 40 minutes.  He is traveling at 0.8c, what time does his friend on Earth? </a:t>
            </a:r>
          </a:p>
          <a:p>
            <a:endParaRPr lang="en-US" altLang="en-US" dirty="0"/>
          </a:p>
        </p:txBody>
      </p:sp>
      <p:graphicFrame>
        <p:nvGraphicFramePr>
          <p:cNvPr id="6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0367727"/>
              </p:ext>
            </p:extLst>
          </p:nvPr>
        </p:nvGraphicFramePr>
        <p:xfrm>
          <a:off x="1852614" y="3136900"/>
          <a:ext cx="7291386" cy="354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25400" imgH="1854000" progId="Equation.3">
                  <p:embed/>
                </p:oleObj>
              </mc:Choice>
              <mc:Fallback>
                <p:oleObj name="Equation" r:id="rId3" imgW="1625400" imgH="18540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2614" y="3136900"/>
                        <a:ext cx="7291386" cy="354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Redshift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Doppler shift is due to the motion of an object.  We have observed this shift due to the motion of planets, stars, and galaxies. </a:t>
            </a:r>
          </a:p>
          <a:p>
            <a:r>
              <a:rPr lang="en-US" dirty="0"/>
              <a:t>To determine redshift or </a:t>
            </a:r>
            <a:r>
              <a:rPr lang="en-US" dirty="0" err="1"/>
              <a:t>blueshift</a:t>
            </a:r>
            <a:r>
              <a:rPr lang="en-US" dirty="0"/>
              <a:t>; we observe the spectra of an object and see the shifts in their spectra as compared to the spectra in the laboratory. </a:t>
            </a:r>
          </a:p>
          <a:p>
            <a:r>
              <a:rPr lang="en-US" dirty="0"/>
              <a:t>From this shift; we can calculate the redshift or z.  </a:t>
            </a:r>
          </a:p>
          <a:p>
            <a:r>
              <a:rPr lang="en-US" dirty="0"/>
              <a:t>We can play with this in the slide below.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ln>
                <a:solidFill>
                  <a:schemeClr val="tx1"/>
                </a:solidFill>
              </a:ln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𝑜𝑏𝑠𝑒𝑟𝑣𝑒𝑑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𝑙𝑎𝑏𝑜𝑟𝑎𝑡𝑜𝑟𝑦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𝑙𝑎𝑏𝑜𝑟𝑎𝑡𝑜𝑟𝑦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𝑜𝑏𝑠𝑒𝑟𝑣𝑒𝑑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𝑙𝑎𝑏𝑜𝑟𝑎𝑡𝑜𝑟𝑦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𝑜𝑏𝑠𝑒𝑟𝑣𝑒𝑑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𝑙𝑎𝑏𝑜𝑟𝑎𝑡𝑜𝑟𝑦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𝑙𝑎𝑏𝑜𝑟𝑎𝑟𝑡𝑜𝑟𝑦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𝑜𝑏𝑠𝑒𝑟𝑣𝑒𝑑</m:t>
                              </m:r>
                            </m:sub>
                          </m:sSub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d>
                        <m:dPr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7639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Galactic Redshift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6D555F5-D944-42E4-B70E-3738F7B18D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4438223"/>
              </p:ext>
            </p:extLst>
          </p:nvPr>
        </p:nvGraphicFramePr>
        <p:xfrm>
          <a:off x="6095999" y="1690688"/>
          <a:ext cx="3909391" cy="4577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682000" imgH="3090600" progId="">
                  <p:embed/>
                </p:oleObj>
              </mc:Choice>
              <mc:Fallback>
                <p:oleObj r:id="rId3" imgW="2682000" imgH="30906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5999" y="1690688"/>
                        <a:ext cx="3909391" cy="45775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1C28E57-4A9D-43B6-906C-1FE855FDC054}"/>
              </a:ext>
            </a:extLst>
          </p:cNvPr>
          <p:cNvSpPr txBox="1"/>
          <p:nvPr/>
        </p:nvSpPr>
        <p:spPr>
          <a:xfrm>
            <a:off x="1298712" y="2676939"/>
            <a:ext cx="4373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2. Cosmological Redshift (NASA, 2019) 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CE_TITLE" val="Cosmology"/>
  <p:tag name="ISPRING_ULTRA_SCORM_LESSON_TITLE" val="Cosmology"/>
  <p:tag name="ISPRING_SCORM_RATE_SLIDES" val="1"/>
  <p:tag name="ISPRING_SCORM_PASSING_SCORE" val="100.0000000000"/>
  <p:tag name="ISPRING_RESOURCE_PATHS_HASH_2" val="3b9a43df11c558f94ca21d52e9c74d6cc6e57b87"/>
  <p:tag name="ISPRING_SCORM_RATE_QUIZZES" val="0"/>
  <p:tag name="ISPRING_ULTRA_SCORM_COURSE_ID" val="0173F33F-D080-4F07-BAA2-789D69F77FDE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D:\Howard\Astronomy Powerpoints\kaufman\Presentations"/>
  <p:tag name="ISPRING_PRESENTATION_TITLE" val="cosmologyv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smologyv2.potx" id="{96A56485-B926-4555-875E-FCD399822CB2}" vid="{2BDC089E-4D80-44B0-8C22-DA6165595B2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686</TotalTime>
  <Words>1973</Words>
  <Application>Microsoft Office PowerPoint</Application>
  <PresentationFormat>Widescreen</PresentationFormat>
  <Paragraphs>200</Paragraphs>
  <Slides>27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Times New Roman</vt:lpstr>
      <vt:lpstr>Office Theme</vt:lpstr>
      <vt:lpstr>Equation</vt:lpstr>
      <vt:lpstr>Cosmology</vt:lpstr>
      <vt:lpstr>What is Cosmology?</vt:lpstr>
      <vt:lpstr>What is the speed of light?</vt:lpstr>
      <vt:lpstr>How did they measure the speed of light?</vt:lpstr>
      <vt:lpstr>Albert Einstein</vt:lpstr>
      <vt:lpstr>Special Relativity</vt:lpstr>
      <vt:lpstr>Time Dilation</vt:lpstr>
      <vt:lpstr>Redshift </vt:lpstr>
      <vt:lpstr>Galactic Redshift</vt:lpstr>
      <vt:lpstr>Galactic Redshift</vt:lpstr>
      <vt:lpstr>Galactic Redshift Example</vt:lpstr>
      <vt:lpstr>General Relativity</vt:lpstr>
      <vt:lpstr>Geometries</vt:lpstr>
      <vt:lpstr>Kepler versus Einstein – The presence of Dark Matter</vt:lpstr>
      <vt:lpstr>Supernova 1998bu in M 96 – The presence of Dark Energy</vt:lpstr>
      <vt:lpstr>Hubble and the Gravitational Constant</vt:lpstr>
      <vt:lpstr>The Fate of the Universe</vt:lpstr>
      <vt:lpstr>Age of the Universe</vt:lpstr>
      <vt:lpstr>The Big Bang</vt:lpstr>
      <vt:lpstr>Matter Recombination</vt:lpstr>
      <vt:lpstr>The Dark Ages, Clearing the Universe</vt:lpstr>
      <vt:lpstr>Elemental Creations</vt:lpstr>
      <vt:lpstr>Cosmic Background Temperature</vt:lpstr>
      <vt:lpstr>Cosmic Microwave Background (CMB)</vt:lpstr>
      <vt:lpstr>Current State of Universe</vt:lpstr>
      <vt:lpstr>Book/Course Images</vt:lpstr>
      <vt:lpstr>Wiki Commons/Wikipedia Image 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cosmologyv2</dc:title>
  <dc:creator>Emily Howard</dc:creator>
  <cp:lastModifiedBy>Emily Howard</cp:lastModifiedBy>
  <cp:revision>71</cp:revision>
  <dcterms:created xsi:type="dcterms:W3CDTF">2015-06-30T19:17:29Z</dcterms:created>
  <dcterms:modified xsi:type="dcterms:W3CDTF">2021-08-16T20:00:16Z</dcterms:modified>
</cp:coreProperties>
</file>